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9" r:id="rId2"/>
    <p:sldId id="286" r:id="rId3"/>
    <p:sldId id="283" r:id="rId4"/>
    <p:sldId id="294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269" r:id="rId13"/>
    <p:sldId id="309" r:id="rId14"/>
    <p:sldId id="310" r:id="rId15"/>
    <p:sldId id="312" r:id="rId16"/>
    <p:sldId id="298" r:id="rId17"/>
    <p:sldId id="314" r:id="rId18"/>
    <p:sldId id="299" r:id="rId19"/>
    <p:sldId id="313" r:id="rId20"/>
    <p:sldId id="300" r:id="rId21"/>
    <p:sldId id="295" r:id="rId22"/>
    <p:sldId id="292" r:id="rId23"/>
    <p:sldId id="315" r:id="rId24"/>
    <p:sldId id="316" r:id="rId25"/>
    <p:sldId id="311" r:id="rId26"/>
    <p:sldId id="317" r:id="rId27"/>
    <p:sldId id="293" r:id="rId28"/>
  </p:sldIdLst>
  <p:sldSz cx="9144000" cy="5143500" type="screen16x9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88979" autoAdjust="0"/>
  </p:normalViewPr>
  <p:slideViewPr>
    <p:cSldViewPr>
      <p:cViewPr varScale="1">
        <p:scale>
          <a:sx n="135" d="100"/>
          <a:sy n="135" d="100"/>
        </p:scale>
        <p:origin x="552" y="12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2D905-7C49-462B-A51C-4ED0E345D9A1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09189-87DD-4FBD-943F-8B7DBBF49A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2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D0EB-5019-4A2C-B80B-9392DEF0AA3E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B40EE-A6EC-4B73-88E0-5866E1FD17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ru-RU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11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er.k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er.k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83742" y="339502"/>
            <a:ext cx="8365203" cy="504056"/>
          </a:xfrm>
        </p:spPr>
        <p:txBody>
          <a:bodyPr>
            <a:noAutofit/>
          </a:bodyPr>
          <a:lstStyle/>
          <a:p>
            <a:pPr algn="ctr"/>
            <a:r>
              <a:rPr lang="kk-KZ" sz="21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Министерство образования и науки Республики Казахстан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0355" y="4359589"/>
            <a:ext cx="2001416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20</a:t>
            </a:r>
            <a:r>
              <a:rPr lang="en-US" sz="21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646" y="2787774"/>
            <a:ext cx="8499120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выпускников организаций среднего образования прошлых лет, технического и профессионального или </a:t>
            </a:r>
            <a:r>
              <a:rPr lang="ru-RU" sz="20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576" y="1563638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НАЦИОНАЛЬНОЕ ТЕСТИРОВАНИЕ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4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57200" y="1489888"/>
            <a:ext cx="3610744" cy="22061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1489889"/>
            <a:ext cx="3826768" cy="22061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4954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ЕНТ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99542"/>
            <a:ext cx="822960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поступающих на полный срок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endParaRPr lang="ru-RU" sz="1400" dirty="0" smtClean="0"/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на казахском или русском или английском* языке                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489889"/>
            <a:ext cx="2592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предметы:</a:t>
            </a:r>
          </a:p>
          <a:p>
            <a:pPr marL="342900" indent="-342900">
              <a:buAutoNum type="arabicPeriod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грамотность;</a:t>
            </a:r>
          </a:p>
          <a:p>
            <a:pPr marL="342900" indent="-342900">
              <a:buAutoNum type="arabicPeriod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Казахстан;</a:t>
            </a:r>
          </a:p>
          <a:p>
            <a:pPr marL="342900" indent="-342900">
              <a:buAutoNum type="arabicPeriod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 чтения.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выбрать один правильный ответ из пяти предложенных. Количество тестовых заданий по каждому предмету - 20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1" y="1635646"/>
            <a:ext cx="3754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профильных предмета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20 предлагается выбрать один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 из пяти предложенных,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21 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предлагается выбрать один или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правильных ответов.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тестовых заданий по каждому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профильному предмету - 30</a:t>
            </a:r>
          </a:p>
        </p:txBody>
      </p:sp>
      <p:sp>
        <p:nvSpPr>
          <p:cNvPr id="7" name="Плюс 6"/>
          <p:cNvSpPr/>
          <p:nvPr/>
        </p:nvSpPr>
        <p:spPr>
          <a:xfrm>
            <a:off x="4237670" y="2237843"/>
            <a:ext cx="452636" cy="39604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" y="3867894"/>
            <a:ext cx="8291264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Выбравшие творческие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образовательных программ сдают только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 чтения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историю Казахстана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1600" y="4495061"/>
            <a:ext cx="34563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тестирования - 3 часа 50 минут.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53578"/>
            <a:ext cx="513991" cy="556824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4690306" y="4495061"/>
            <a:ext cx="4200775" cy="4271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предметов приведены ниже в таблицах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33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57200" y="1489888"/>
            <a:ext cx="3610744" cy="22061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1489889"/>
            <a:ext cx="3826768" cy="22061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4954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ЕНТ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99542"/>
            <a:ext cx="82296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поступающих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сокращенный срок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( после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желанию на казахском или русском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языке                     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282" y="1651105"/>
            <a:ext cx="3096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Общепрофессиональная дисциплина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выбрать один правильный ответ из пяти предложенных. Количество тестовых заданий дисциплине - 20.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1" y="1635646"/>
            <a:ext cx="360039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дисциплина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20 предлагается выбрать один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ответ из пяти предложенных;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Тестовые задания с 21 по 30 требуют выбора одного или несколько (не более 6)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правильных ответов, тестовые задания с 31 по 40 ситуационные тестовые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с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выбором одного правильного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люс 6"/>
          <p:cNvSpPr/>
          <p:nvPr/>
        </p:nvSpPr>
        <p:spPr>
          <a:xfrm>
            <a:off x="4237670" y="2237843"/>
            <a:ext cx="452636" cy="396044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" y="3867894"/>
            <a:ext cx="8291264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Выбравшие творческие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образовательных программ сдают только </a:t>
            </a: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специальную дисциплину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02277" y="4515966"/>
            <a:ext cx="3065667" cy="463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тестирования –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час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минут.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6" y="4422582"/>
            <a:ext cx="513991" cy="556824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4932041" y="4515966"/>
            <a:ext cx="3960439" cy="4634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 приведены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 в таблицах</a:t>
            </a:r>
          </a:p>
        </p:txBody>
      </p:sp>
    </p:spTree>
    <p:extLst>
      <p:ext uri="{BB962C8B-B14F-4D97-AF65-F5344CB8AC3E}">
        <p14:creationId xmlns:p14="http://schemas.microsoft.com/office/powerpoint/2010/main" val="421493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4006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информации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240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сдачи ЕНТ: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желанию, имеющие международные сертификаты, подтверждающие владение английским языком, не менее: IELTS - 6.0, TOEFL ITP не менее - 310 баллов, TOEFL IBT - 79 баллов освобождаются от сдачи профильного предмета </a:t>
            </a:r>
            <a:r>
              <a:rPr lang="ru-RU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«Иностранный </a:t>
            </a:r>
            <a:r>
              <a:rPr lang="ru-RU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язык».</a:t>
            </a:r>
            <a:endParaRPr lang="ru-RU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*сдающие ЕНТ на английском языке по желанию выбирают </a:t>
            </a:r>
            <a:endParaRPr lang="ru-RU" sz="1700" b="1" i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язык </a:t>
            </a:r>
            <a:r>
              <a:rPr lang="ru-RU" sz="17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сдачи истории Казахстана: казахский или </a:t>
            </a:r>
            <a:r>
              <a:rPr lang="ru-RU" sz="17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</a:t>
            </a:r>
            <a:endParaRPr lang="ru-RU" sz="1700" b="1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4281036"/>
            <a:ext cx="8136904" cy="7389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Профильные предметы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 по ОП КазУМОиМЯ </a:t>
            </a:r>
          </a:p>
          <a:p>
            <a:pPr algn="ctr"/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можете посмотреть </a:t>
            </a: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kk-K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последующих слайдах (Приложение 1- 4</a:t>
            </a:r>
            <a:r>
              <a:rPr lang="kk-K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95486"/>
            <a:ext cx="56166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2800"/>
          </a:p>
        </p:txBody>
      </p:sp>
      <p:sp>
        <p:nvSpPr>
          <p:cNvPr id="6" name="TextBox 5"/>
          <p:cNvSpPr txBox="1"/>
          <p:nvPr/>
        </p:nvSpPr>
        <p:spPr>
          <a:xfrm flipH="1">
            <a:off x="395536" y="1131590"/>
            <a:ext cx="8352926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Объявляются государственной комиссией в тот же день;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Вывешиваются на информационном стенде по месту проведения;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Бумажный сертификат не выдается;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результатом тестирования можно ознакомиться на сайте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www.testcenter.kz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вводе ИКТ и ИИН тестируемого);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несогласии с результатами, тестируемый может подать на апелляцию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08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251520" y="2067148"/>
            <a:ext cx="3888432" cy="25928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03648" y="19548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2699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на апелляцию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принимаются в ППЕНТ (в ВУЗе, где сдавали тестирование)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13.00 часов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следующего дня после объявления результатов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1780" y="1250904"/>
            <a:ext cx="40324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рассматривается в случаях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0684" y="1697816"/>
            <a:ext cx="28291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4088" y="169781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техническим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2140546"/>
            <a:ext cx="3672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Правильный ответ не совпадает с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кодом правильных ответов (указывается вариант правильного ответа);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Отсутствует правильный ответ;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Имеется более одного правильного ответа в тестовых заданиях с выбором одного правильного ответа из всех предложенных (указываются все варианты правильных ответов);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Некорректно составленное тестовое задание;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Отсутствует фрагмент условия тестового задания (текст, схемы, рисунки, таблицы) в результате,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невозможно определить правильный ответ.</a:t>
            </a:r>
          </a:p>
          <a:p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88024" y="2067148"/>
            <a:ext cx="3960440" cy="25208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Считывание сканером закрашенного кружка, совпадающего с кодом каждого правильного ответа,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двух и более кружков;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Считывание сканером закрашенного кружка, совпадающего с кодом правильных ответов, как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пустой кружок;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Дефектный лист ответов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629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1560" y="483518"/>
            <a:ext cx="813690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 факультетами, образовательными программами, профильными предметами и проходными баллами на грант прошлого года вы ознакомитесь</a:t>
            </a:r>
          </a:p>
          <a:p>
            <a:pPr algn="ctr"/>
            <a:r>
              <a:rPr lang="kk-KZ" dirty="0" smtClean="0"/>
              <a:t>ЗДЕСЬ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427984" y="1779662"/>
            <a:ext cx="504056" cy="27363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183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195486"/>
            <a:ext cx="8208913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предметов ЕНТ  (для поступающих на полное обучение (4 года очное)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образовательным программам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КазУМОиМЯ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</a:p>
          <a:p>
            <a:endParaRPr lang="kk-KZ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61517"/>
              </p:ext>
            </p:extLst>
          </p:nvPr>
        </p:nvGraphicFramePr>
        <p:xfrm>
          <a:off x="251520" y="771554"/>
          <a:ext cx="8640960" cy="327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4"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Факультеты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группы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kk-KZ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образовательных</a:t>
                      </a:r>
                      <a:r>
                        <a:rPr lang="kk-KZ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по РК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специальностей  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Проходные баллы на грант в 2019 г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Казахское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</a:t>
                      </a:r>
                      <a:r>
                        <a:rPr lang="kk-KZ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32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 предметы:</a:t>
                      </a:r>
                      <a:r>
                        <a:rPr lang="kk-KZ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Иностранный язык+ всемирная история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64">
                <a:tc rowSpan="2"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перевода</a:t>
                      </a:r>
                      <a:r>
                        <a:rPr lang="kk-KZ" sz="105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филологии (ФПиФ)</a:t>
                      </a:r>
                      <a:endParaRPr lang="ru-RU" sz="105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В036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 (европейские языки)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kk-KZ" sz="105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120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kk-KZ" sz="105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105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7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Иностранная филология </a:t>
                      </a:r>
                      <a:r>
                        <a:rPr lang="kk-KZ" sz="9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(европейские языки)</a:t>
                      </a:r>
                      <a:endParaRPr lang="ru-RU" sz="9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48">
                <a:tc rowSpan="2"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</a:t>
                      </a:r>
                    </a:p>
                    <a:p>
                      <a:pPr algn="ctr"/>
                      <a:r>
                        <a:rPr lang="kk-KZ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5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международных отношений (ФМО)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В040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Политология и</a:t>
                      </a: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граждановедение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Международные отношения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0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Регионоведение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314">
                <a:tc rowSpan="3">
                  <a:txBody>
                    <a:bodyPr/>
                    <a:lstStyle/>
                    <a:p>
                      <a:pPr algn="ctr"/>
                      <a:endParaRPr lang="kk-KZ" sz="105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</a:t>
                      </a: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востоковедения</a:t>
                      </a: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(ФВ)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В035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Востоковедение и тюркология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Востоковедение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164">
                <a:tc vMerge="1">
                  <a:txBody>
                    <a:bodyPr/>
                    <a:lstStyle/>
                    <a:p>
                      <a:pPr algn="ctr"/>
                      <a:endParaRPr lang="kk-KZ" sz="105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В036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</a:t>
                      </a:r>
                    </a:p>
                    <a:p>
                      <a:pPr algn="ctr"/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 (восточные языки)</a:t>
                      </a:r>
                      <a:endParaRPr lang="ru-RU" sz="105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Иностранная филология (восточные языки)</a:t>
                      </a:r>
                      <a:endParaRPr lang="ru-RU" sz="105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03769"/>
              </p:ext>
            </p:extLst>
          </p:nvPr>
        </p:nvGraphicFramePr>
        <p:xfrm>
          <a:off x="251520" y="4048973"/>
          <a:ext cx="864096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3753">
                <a:tc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факультет иностранных языков (ПФИЯ)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В018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учителей иностранного языка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</a:t>
                      </a:r>
                      <a:r>
                        <a:rPr lang="kk-KZ" sz="1050" b="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двух иностранных языков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5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35696" y="4515966"/>
            <a:ext cx="576064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поступления на ОП </a:t>
            </a:r>
            <a:r>
              <a:rPr lang="kk-KZ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В018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 пройти спец.экзамен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195486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экзамен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843558"/>
            <a:ext cx="7776864" cy="1754326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поступающих и проведение специального экзамена для поступления по области образования "Педагогические науки"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(В018) осуществляется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любом ВУЗе. Абитуриент при подаче заявлений в конкурсе на грант или при зачислении в ВУЗ на специальность В018 должен предоставить приемной комиссии (справку/выписку/протокол) о прохождении спец. экзамена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7877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сдачи спец.экзамена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3157106"/>
            <a:ext cx="3312368" cy="1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Для желающих принять участие в конкурсе на грант (если указывают В018)</a:t>
            </a:r>
          </a:p>
          <a:p>
            <a:pPr algn="ctr"/>
            <a:r>
              <a:rPr lang="kk-KZ" dirty="0" smtClean="0"/>
              <a:t>С 20 июня по 20 июля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3157106"/>
            <a:ext cx="3312368" cy="1142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Для желающих поступить на платное отделение </a:t>
            </a:r>
          </a:p>
          <a:p>
            <a:pPr algn="ctr"/>
            <a:r>
              <a:rPr lang="kk-KZ" dirty="0" smtClean="0"/>
              <a:t>с 20 июня по 20 августа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67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195486"/>
            <a:ext cx="8208913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предметов ЕНТ  (для поступающих на полное обучение (4 года очное)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образовательным программам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КазУМОиМЯ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2</a:t>
            </a: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155926"/>
            <a:ext cx="8712968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Абитуриенты </a:t>
            </a: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целенаправленно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поступающие на творческие специальности   </a:t>
            </a: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В042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при сдаче ЕНТ сдают только 2 предмета: грамотность чтения и историю Казахстана. Затем в ВУЗе сдают 2 творческих экзамена. Прием на творческие специальности до 7 июля. Творческие экзамены с 8-13 июля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918642"/>
              </p:ext>
            </p:extLst>
          </p:nvPr>
        </p:nvGraphicFramePr>
        <p:xfrm>
          <a:off x="251520" y="987574"/>
          <a:ext cx="8712966" cy="3032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62"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Факультеты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группы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kk-KZ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образовательных</a:t>
                      </a:r>
                      <a:r>
                        <a:rPr lang="kk-KZ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по РК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специальностей  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Проходные баллы на грант в 2019 г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Казахское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</a:t>
                      </a:r>
                      <a:r>
                        <a:rPr lang="kk-KZ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62">
                <a:tc rowSpan="6">
                  <a:txBody>
                    <a:bodyPr/>
                    <a:lstStyle/>
                    <a:p>
                      <a:pPr algn="ctr"/>
                      <a:endParaRPr lang="kk-KZ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менеджмента и международных коммуникаций (ФММК)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</a:t>
                      </a: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предметы:</a:t>
                      </a:r>
                      <a:r>
                        <a:rPr lang="kk-KZ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Иностранный язык + география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В091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Ресторанное дело и гостиничный бизнес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Ресторанное дело и гостиничный бизнес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 предметы:</a:t>
                      </a:r>
                      <a:r>
                        <a:rPr lang="kk-KZ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творческие экзамены (предметы по выбору на ЕНТ  - любые)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Журналистика и репортерское дело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Журналистика и реклама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8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с общественностью и человеческие ресурсы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7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5556" y="843558"/>
            <a:ext cx="8172908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заявлений (документов) для сдачи творческих экзаменов по группам образовательных программ высшего образования, требующих творческой подготовки осуществляется в ВУЗах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2986" y="1491630"/>
            <a:ext cx="3816424" cy="43204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Прием заявлений с 20 июня по 7 июля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86849" y="1491630"/>
            <a:ext cx="4032448" cy="43204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/>
              <a:t>Творческие экзамены с 8 по 13 июля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627784" y="2725503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зачислении в ВУЗ учитываются баллы: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История Казахстана;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Грамотность чтения.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97174" y="288593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231F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творческих экзамена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4445732" y="3008759"/>
            <a:ext cx="270284" cy="21602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67744" y="3447285"/>
            <a:ext cx="489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по каждому творческому экзамену - 40 баллов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071" y="3871335"/>
            <a:ext cx="8136904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Поступающие на группы образовательных программ, требующих творческой подготовки, участвуют в конкурсе на присуждение образовательного гранта по одной группе образовательных программ и указывают в заявлении ВУЗ, где они сдавали творческий экзамен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44611" y="2001425"/>
            <a:ext cx="486054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Журналистика – сочинение + устный экзамен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общественностью – эссе+ презентация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071" y="274691"/>
            <a:ext cx="813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экзамены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42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51520" y="51470"/>
            <a:ext cx="8784976" cy="3600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Новшества </a:t>
            </a:r>
            <a:r>
              <a:rPr lang="kk-KZ" sz="3200" b="1" dirty="0" smtClean="0">
                <a:solidFill>
                  <a:srgbClr val="FF0000"/>
                </a:solidFill>
              </a:rPr>
              <a:t>ЕНТ</a:t>
            </a:r>
            <a:r>
              <a:rPr lang="ru-RU" sz="3200" b="1" dirty="0" smtClean="0">
                <a:solidFill>
                  <a:srgbClr val="FF0000"/>
                </a:solidFill>
              </a:rPr>
              <a:t> - 20</a:t>
            </a:r>
            <a:r>
              <a:rPr lang="en-US" sz="3200" b="1" dirty="0" smtClean="0">
                <a:solidFill>
                  <a:srgbClr val="FF0000"/>
                </a:solidFill>
              </a:rPr>
              <a:t>20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1520"/>
            <a:ext cx="8640960" cy="394243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indent="534988" algn="just"/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Изменены сроки приема заявлении: 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апреля по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мая;</a:t>
            </a:r>
          </a:p>
          <a:p>
            <a:pPr indent="534988" algn="just"/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казахской национальности, не являющиеся гражданами РК, выпускники школ текущего года, окончившие школу за рубежом вместо документов об окончании школы предоставят справку с организации среднего образования, в которой он обучается, в произвольной форме с нотариально засвидетельствованным переводом на государственный или русский языки</a:t>
            </a:r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444500" algn="just"/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Медицинская справка </a:t>
            </a:r>
            <a:r>
              <a:rPr lang="kk-KZ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086-У</a:t>
            </a:r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заменена на электронный формат;</a:t>
            </a:r>
          </a:p>
          <a:p>
            <a:pPr indent="444500" algn="just"/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Бумажный сертификат </a:t>
            </a:r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</a:t>
            </a:r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заменен на электронный сертификат;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195486"/>
            <a:ext cx="856895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предметов ЕНТ  (для поступающих на полное обучение (4 года очное)</a:t>
            </a:r>
          </a:p>
          <a:p>
            <a:r>
              <a:rPr lang="ru-RU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Приложенние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                           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образовательным программам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КазУМОиМЯ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84484"/>
              </p:ext>
            </p:extLst>
          </p:nvPr>
        </p:nvGraphicFramePr>
        <p:xfrm>
          <a:off x="251520" y="821740"/>
          <a:ext cx="8697927" cy="405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6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4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0258">
                <a:tc rowSpan="2"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Факультеты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группы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образовательных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по РК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специальностей   ВУЗа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Проходные баллы на грант в 2019 г</a:t>
                      </a:r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Казахское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</a:t>
                      </a:r>
                      <a:r>
                        <a:rPr lang="kk-KZ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117">
                <a:tc rowSpan="10"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экономики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права (</a:t>
                      </a:r>
                      <a:r>
                        <a:rPr lang="ru-RU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ФЭиП</a:t>
                      </a: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 предметы:</a:t>
                      </a:r>
                      <a:r>
                        <a:rPr lang="kk-KZ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география+математика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58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 и управление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управление и менеджмент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04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В045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 и налогооблажение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Бух.учет, аудит и налогооблажение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06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kk-KZ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defTabSz="720000"/>
                      <a:endParaRPr lang="kk-KZ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defTabSz="720000"/>
                      <a:r>
                        <a:rPr lang="kk-KZ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Финансы, экономика, банковское и страховое дело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05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Финансы</a:t>
                      </a:r>
                      <a:r>
                        <a:rPr lang="kk-KZ" sz="105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банковское дело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606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05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sz="105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Мировая экономика</a:t>
                      </a:r>
                      <a:endParaRPr lang="ru-RU" sz="105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06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В047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 и реклама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 и бизнес коммуникаций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117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 предметы:</a:t>
                      </a:r>
                      <a:r>
                        <a:rPr lang="kk-KZ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всемирная история+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ЧОП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046">
                <a:tc vMerge="1"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В049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Международное право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60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Юриспруденция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2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39552" y="123478"/>
            <a:ext cx="7632847" cy="612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Комбинации профильных предметов ЕНТ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(для поступающих на родственные специальности по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сокращенной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форме обучения,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предусмотрены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гранты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4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322154"/>
            <a:ext cx="8712968" cy="4818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/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Выпускникам колледжей проходной </a:t>
            </a:r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 по сертификату ЕНТ на платное отделение от 25 баллов и выше</a:t>
            </a:r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1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653396"/>
              </p:ext>
            </p:extLst>
          </p:nvPr>
        </p:nvGraphicFramePr>
        <p:xfrm>
          <a:off x="323528" y="830178"/>
          <a:ext cx="8568952" cy="325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804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образовательных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по РК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kk-KZ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специальностей   ВУЗа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Профильные предметы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Проходные</a:t>
                      </a:r>
                      <a:r>
                        <a:rPr lang="ru-RU" sz="1050" baseline="0" dirty="0" smtClean="0"/>
                        <a:t> баллы по РК (2019г.)</a:t>
                      </a:r>
                      <a:endParaRPr lang="ru-R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6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Казахское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отделение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В018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учителей иностранного языка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</a:t>
                      </a:r>
                      <a:r>
                        <a:rPr lang="kk-KZ" sz="10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двух иностранных языков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педагогики и психологии</a:t>
                      </a:r>
                      <a:endParaRPr lang="ru-RU" sz="10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В036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Переводческое дело (европейское и восточное направление)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казахский/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русский язык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В091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туристической деятельности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4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В093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Ресторанное дело и гостиничный бизнес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Ресторанное дело и гостиничный бизнес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0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обслуживания в ресторанах и гостиничных хозяйствах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Проходные баллы ЕНТ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077"/>
              </p:ext>
            </p:extLst>
          </p:nvPr>
        </p:nvGraphicFramePr>
        <p:xfrm>
          <a:off x="143508" y="699542"/>
          <a:ext cx="8856984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101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выпускников школ  и колледжей</a:t>
                      </a:r>
                      <a:endParaRPr lang="ru-RU" sz="1200" kern="120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выпускников колледжей </a:t>
                      </a:r>
                    </a:p>
                    <a:p>
                      <a:pPr marL="0" indent="0" algn="ctr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ОП с сокращенными сроками обучения</a:t>
                      </a:r>
                      <a:endParaRPr lang="ru-RU" sz="1200" kern="120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7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 сдачи: казахский или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русский или английский* (по желанию)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</a:t>
                      </a:r>
                      <a:r>
                        <a:rPr lang="ru-RU" sz="8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*История Казахстана – на языке обучения в ВУЗе</a:t>
                      </a:r>
                      <a:endParaRPr lang="ru-RU" sz="8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 сдачи: казахский или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русский</a:t>
                      </a:r>
                      <a:endParaRPr lang="ru-RU" sz="1200" kern="1200" baseline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endParaRPr lang="ru-RU" sz="1200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675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тестовых заданий - </a:t>
                      </a:r>
                      <a:r>
                        <a:rPr lang="ru-RU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 kern="120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тестовых заданий -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-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  <a:endParaRPr lang="ru-RU" sz="1200" kern="120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744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творческие ОП 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тестовых заданий –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с учетом творческих экзаменов -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творческие ОП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тестовых заданий –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с учетом творческих экзаменов -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189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kk-KZ" sz="12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kk-KZ" sz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Прходной</a:t>
                      </a:r>
                      <a:r>
                        <a:rPr lang="kk-KZ" sz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 на платное отделение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баллов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Педагогические науки - не 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-ти баллов по истории Казахстана, мат. грамотности, грамотности чтения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 баллов по профильным предметам</a:t>
                      </a:r>
                      <a:endParaRPr lang="ru-RU" sz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Прходной</a:t>
                      </a:r>
                      <a:r>
                        <a:rPr lang="kk-KZ" sz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 на платное отделение</a:t>
                      </a:r>
                      <a:endParaRPr lang="ru-RU" sz="12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баллов, в т. ч.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 баллов по общепрофессиональной дисциплине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200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-ти баллов по специальной 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дисциплине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kk-KZ" sz="12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все образовательные программы </a:t>
                      </a:r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КазУМОиМЯ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предусмотрены сокращенные формы обучения согласно классификатору соответствия родственных групп </a:t>
                      </a:r>
                    </a:p>
                    <a:p>
                      <a:pPr algn="l"/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выпускникам </a:t>
                      </a:r>
                      <a:r>
                        <a:rPr lang="ru-RU" sz="105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ТиПО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поступающим по родственным направлениям).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документов на </a:t>
                      </a: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платное</a:t>
                      </a:r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отделение</a:t>
                      </a:r>
                      <a:r>
                        <a:rPr lang="ru-RU" sz="105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1-го июля по 20 августа</a:t>
                      </a:r>
                      <a:endParaRPr lang="ru-RU" sz="105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05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основе собеседования (без ЕНТ)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3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267494"/>
            <a:ext cx="82809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Сроки проведения Конкурса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645313"/>
              </p:ext>
            </p:extLst>
          </p:nvPr>
        </p:nvGraphicFramePr>
        <p:xfrm>
          <a:off x="539553" y="1347615"/>
          <a:ext cx="8280918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val="178697414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83876002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3454103653"/>
                    </a:ext>
                  </a:extLst>
                </a:gridCol>
              </a:tblGrid>
              <a:tr h="11004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Сроки приема документов для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участия в к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онкурсе на присуждение образовательных грантов 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T="34290" marB="3429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Сроки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приема заявлений на конкурс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T="34290" marB="3429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Проведение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конкурса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T="34290" marB="3429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16171"/>
                  </a:ext>
                </a:extLst>
              </a:tr>
              <a:tr h="1135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Конкурс на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 присуждение  образовательных грантов за счет средств РБ</a:t>
                      </a:r>
                      <a:endParaRPr lang="ru-RU" sz="1500" b="0" i="0" u="none" strike="noStrik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с 13 по  20 июля</a:t>
                      </a:r>
                      <a:endParaRPr lang="ru-RU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 августа</a:t>
                      </a: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894764393"/>
                  </a:ext>
                </a:extLst>
              </a:tr>
              <a:tr h="107603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Конкурс на</a:t>
                      </a:r>
                      <a:r>
                        <a:rPr lang="ru-RU" sz="1500" b="0" i="0" u="none" strike="noStrik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 присуждение  образовательных грантов за счет средств МИО</a:t>
                      </a:r>
                      <a:endParaRPr lang="ru-RU" sz="1500" b="0" i="0" u="none" strike="noStrike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с 5 по 10 августа</a:t>
                      </a:r>
                      <a:endParaRPr lang="ru-RU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до 15 августа </a:t>
                      </a:r>
                      <a:endParaRPr lang="ru-RU" sz="15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4158928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865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382" y="186179"/>
            <a:ext cx="835292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участия в конкурсе абитуриент подает заявление в  любой ВУЗ </a:t>
            </a:r>
          </a:p>
          <a:p>
            <a:pPr algn="ctr"/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ЕНТ (июнь/июль) по группам образовательных программ (ОП). </a:t>
            </a:r>
          </a:p>
          <a:p>
            <a:pPr algn="ctr"/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конкретное языковое отделение (язык сдачи ЕНТ)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378" y="1295803"/>
            <a:ext cx="8424936" cy="4798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2"/>
                </a:solidFill>
              </a:rPr>
              <a:t>Группы ОП сформированы с учетом </a:t>
            </a:r>
            <a:r>
              <a:rPr lang="ru-RU" dirty="0" smtClean="0">
                <a:solidFill>
                  <a:schemeClr val="tx2"/>
                </a:solidFill>
              </a:rPr>
              <a:t>комбинаций  профильных </a:t>
            </a:r>
            <a:r>
              <a:rPr lang="ru-RU" dirty="0">
                <a:solidFill>
                  <a:schemeClr val="tx2"/>
                </a:solidFill>
              </a:rPr>
              <a:t>предметов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133429"/>
            <a:ext cx="8424936" cy="46279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ОП состоит из одной или нескольких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ОП, РЕЕСТР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(сайт МОН, НЦТ)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2938090"/>
            <a:ext cx="8424936" cy="45992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Поступающий может выбрать до 4-х групп ОП при совпадении профильных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 и указать 4 ВУЗа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9764" y="3759882"/>
            <a:ext cx="8424936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Обладатель гранта на группу ОП при зачислении выбирает конкретную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данной группы ОП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428530" y="1782156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9916" y="2586817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437696" y="3408609"/>
            <a:ext cx="4846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7544" y="4371950"/>
            <a:ext cx="8424936" cy="6480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 можно ознакомиться  с 1 августа 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сайте            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www.testcenter.kz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вводе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 сертификата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ИИН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абитуриента);</a:t>
            </a:r>
            <a:endParaRPr lang="ru-RU" dirty="0">
              <a:solidFill>
                <a:schemeClr val="tx1"/>
              </a:solidFill>
            </a:endParaRPr>
          </a:p>
          <a:p>
            <a:pPr lvl="0"/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47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39502"/>
            <a:ext cx="7416824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знать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985175"/>
            <a:ext cx="3528392" cy="12265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не участвовавшие на ЕНТ или не набравшие пороговый балл</a:t>
            </a:r>
            <a:endParaRPr lang="ru-RU" u="sng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987574"/>
            <a:ext cx="360040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не участвовавшие на ЕНТ, не набравшие пороговый балл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допущенные к ЕНТ, с 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аннулированными результатами ЕНТ 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123728" y="221171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528617" y="2234311"/>
            <a:ext cx="432048" cy="553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2787774"/>
            <a:ext cx="74168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сдать ЕНТ в августе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9592" y="3579862"/>
            <a:ext cx="7488832" cy="122413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приема заявлений с 25 июля по 3 августа.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Сдача ЕНТ с 17-19 августа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20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1620" y="167133"/>
            <a:ext cx="813690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1620" y="751246"/>
            <a:ext cx="813690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студентов в ВУЗы проводится приемными комиссиями ВУЗов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по 25 августа календарного года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5194" y="1419622"/>
            <a:ext cx="8153329" cy="21236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457200"/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приемную комиссию ВУЗа поступающие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заявлению </a:t>
            </a:r>
            <a:r>
              <a:rPr lang="ru-RU" sz="1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приеме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прилагают:</a:t>
            </a:r>
          </a:p>
          <a:p>
            <a:pPr marL="228600" indent="-228600">
              <a:buAutoNum type="arabicParenR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или диплом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приложением (подлинник);</a:t>
            </a:r>
          </a:p>
          <a:p>
            <a:pPr marL="228600" indent="-228600">
              <a:buAutoNum type="arabicParenR"/>
            </a:pPr>
            <a:r>
              <a:rPr lang="kk-K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ЕНТ (текущего года)</a:t>
            </a:r>
          </a:p>
          <a:p>
            <a:pPr marL="228600" indent="-228600">
              <a:buAutoNum type="arabicParenR"/>
            </a:pPr>
            <a:r>
              <a:rPr lang="kk-K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присуждении  образовательного гранта (при его наличии)</a:t>
            </a:r>
          </a:p>
          <a:p>
            <a:pPr marL="228600" indent="-228600">
              <a:buAutoNum type="arabicParenR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сертификат IELTS,TOEFL ITP, TOEFL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IBT(при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  5 копии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удостоверяющего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  6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фотокарточек размером 3 x 4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сантиметра;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  электронную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медицинскую справку по форме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086-У;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  выписку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ведомости (для поступающих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ОП, требующим  специальной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(или) творческой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подготовки); </a:t>
            </a:r>
          </a:p>
          <a:p>
            <a:pPr marL="228600" indent="-228600">
              <a:buAutoNum type="arabicParenR" startAt="9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Копию приписного свидетельства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юношей)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его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buAutoNum type="arabicParenR" startAt="9"/>
            </a:pPr>
            <a:r>
              <a:rPr lang="kk-K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льготных документов (если имеются: сироты, инвалиды, многодетные и т.д)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194" y="3795886"/>
            <a:ext cx="8153329" cy="101566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абитуриенты, поступившие в ВУЗ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проходят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Placment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уровня английского языка, чтобы в дальнейшем распределить </a:t>
            </a:r>
            <a:r>
              <a:rPr lang="kk-KZ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группам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(кроме поступивших на специальности Факультета Востоковедения)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521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55576" y="1851670"/>
            <a:ext cx="7488832" cy="27003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Желаем удачи!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9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251520" y="69472"/>
            <a:ext cx="8784976" cy="55806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Новшества ЕНТ - 2020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27534"/>
            <a:ext cx="8640960" cy="39604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у поступающего запрещенных предметов в ходе запуска на тестирование, поступающий не допускается на данное тестирование, а также на последующие  ЕНТ в текущем году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обнаружения у поступающего запрещенных предметов во время ЕНТ, результаты тестирования аннулируются и поступающий не допускается на ЕНТ в текущем году</a:t>
            </a:r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Поступающий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овлекший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«подставное лицо» на ЕНТ, не допускается на тестирование  в текущем году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ЕНТ до 25 августа календарного года будет производиться анализ видеозаписей. В случае 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обнаружения у поступающего использование запрещенных предметов результаты ЕНТ и конкурса будут аннулированы</a:t>
            </a:r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k-KZ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25953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Сроки ЕНТ -2020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636299"/>
              </p:ext>
            </p:extLst>
          </p:nvPr>
        </p:nvGraphicFramePr>
        <p:xfrm>
          <a:off x="251520" y="483519"/>
          <a:ext cx="8712967" cy="4073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8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Категории участвующих    </a:t>
                      </a:r>
                      <a:endParaRPr lang="ru-RU" sz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приема заявлений</a:t>
                      </a:r>
                      <a:endParaRPr lang="ru-RU" sz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</a:t>
                      </a:r>
                      <a:endParaRPr lang="ru-RU" sz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выпускники школ </a:t>
                      </a:r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текущего года, </a:t>
                      </a: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поступающие </a:t>
                      </a:r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платное </a:t>
                      </a: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обучающиеся,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зачисленные до завершения 1-го академического периода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изъявившие желание перевестись из творческих ОП на другие</a:t>
                      </a:r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1-15 декабря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15-20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сертификат дает право поступления на платное отделение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5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ИЮНЬ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выпускники </a:t>
                      </a:r>
                      <a:r>
                        <a:rPr lang="ru-RU" sz="1200" b="0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школ и колледжей текущего года и прошлых </a:t>
                      </a:r>
                      <a:r>
                        <a:rPr lang="ru-RU" sz="1200" b="0" i="0" u="none" strike="noStrik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лет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лица, казахской национальности, не являющиеся гражданами РК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выпускники школ текущего года, окончившие школу за рубежом </a:t>
                      </a:r>
                      <a:endParaRPr kumimoji="0" lang="ru-RU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8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апреля</a:t>
                      </a:r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 мая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 - 5 </a:t>
                      </a:r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июля </a:t>
                      </a:r>
                      <a:r>
                        <a:rPr lang="ru-RU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сертификат дает право принять участие в конкурсе на грант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3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АВГУСТ 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поступающие на </a:t>
                      </a:r>
                      <a:r>
                        <a:rPr kumimoji="0" lang="ru-RU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платное </a:t>
                      </a: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отделение, в </a:t>
                      </a:r>
                      <a:r>
                        <a:rPr kumimoji="0" lang="ru-RU" sz="12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для зачисления до завершения 1-го </a:t>
                      </a:r>
                      <a:r>
                        <a:rPr kumimoji="0" lang="ru-RU" sz="12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акад.периода</a:t>
                      </a:r>
                      <a:endParaRPr kumimoji="0" lang="ru-RU" sz="12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изъявившие желание перевестись из творческих ОП на другие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июля - 3 августа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17-20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данный сертификат дает право поступления на платное отделение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072">
                <a:tc gridSpan="3">
                  <a:txBody>
                    <a:bodyPr/>
                    <a:lstStyle/>
                    <a:p>
                      <a:pPr marL="171450" marR="0" indent="-1714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 сертификаты действительны до конца текущего года</a:t>
                      </a:r>
                    </a:p>
                    <a:p>
                      <a:pPr marL="0" indent="0" algn="l" fontAlgn="ctr">
                        <a:buFontTx/>
                        <a:buNone/>
                      </a:pPr>
                      <a:endParaRPr lang="ru-RU" sz="1200" b="1" i="0" u="none" strike="noStrike" kern="1200" dirty="0">
                        <a:solidFill>
                          <a:srgbClr val="8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714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9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0405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ЕНТ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Шаг.1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6110" y="1203598"/>
            <a:ext cx="8252354" cy="3539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подать предварительное заявление в режиме онлайн: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-tipo.testcenter.kz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кнопку регистрации и указать свою электронную почту;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Авторизоваться на сайте с логином и паролем полученным на электронную почту;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ИИН и идентифицироваться (в случаях если данные по ИИН не найдены или отображаются некорректно, в этом случае регистрацию необходимо произвести путем передачи Ваших данных в приемную комиссию без подачи предварительного заявления). Выпускники текущего года, окончившие учебное заведение за рубежом, в том числе лица казахской национальности, не являющиеся гражданами РК также обращаются в приемную комиссию без подачи предварительного заявления;</a:t>
            </a:r>
          </a:p>
          <a:p>
            <a:pPr marL="274638" indent="-274638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интерфейсе указать регистрационные данные;</a:t>
            </a:r>
          </a:p>
          <a:p>
            <a:pPr marL="274638" indent="-274638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Произвести оплату одним из способов: банковской картой или через сайт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Kaspi.kz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Стоимость тестирования –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2242 тенге;</a:t>
            </a:r>
          </a:p>
          <a:p>
            <a:pPr marL="274638" indent="-274638" algn="just">
              <a:buFontTx/>
              <a:buChar char="-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уникальный номер заявления и сообщить техническому секретарю. </a:t>
            </a:r>
          </a:p>
        </p:txBody>
      </p:sp>
    </p:spTree>
    <p:extLst>
      <p:ext uri="{BB962C8B-B14F-4D97-AF65-F5344CB8AC3E}">
        <p14:creationId xmlns:p14="http://schemas.microsoft.com/office/powerpoint/2010/main" val="37479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7494"/>
            <a:ext cx="8352928" cy="9361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ЕНТ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Шаг.2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(после снятия режима ЧП)</a:t>
            </a:r>
            <a:endParaRPr lang="ru-RU" sz="2400" i="1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6110" y="1635646"/>
            <a:ext cx="8252354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приемную комиссию вуза подать необходимые документы: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(подается в ВУЗе);</a:t>
            </a:r>
          </a:p>
          <a:p>
            <a:pPr marL="274638" indent="-274638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документа, удостоверяющего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– 5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фотографии размером 3 x 4;</a:t>
            </a:r>
          </a:p>
          <a:p>
            <a:pPr marL="274638" indent="-274638" algn="just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об общем среднем образовании, диплом о техническом и профессиональном образовании, диплом 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образовании 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подлинник / или выпускникам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 года до получения диплома необходимо принести справку с колледжа с указанием кода специальности и шифром квалификации)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 algn="just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справка по форме 086-У, в электронном формате.</a:t>
            </a:r>
          </a:p>
        </p:txBody>
      </p:sp>
    </p:spTree>
    <p:extLst>
      <p:ext uri="{BB962C8B-B14F-4D97-AF65-F5344CB8AC3E}">
        <p14:creationId xmlns:p14="http://schemas.microsoft.com/office/powerpoint/2010/main" val="329449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91264" cy="9361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пропуска для сдачи ЕНТ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Шаг.3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пропуска необходимо обратиться в приемную комиссию ВУЗа (после снятия режима ЧП)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chemeClr val="tx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6110" y="1851670"/>
            <a:ext cx="8468378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проверить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(правильность);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Общепрофессиональную и специальную дисциплину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лиц, которые подали документы на сокращенные сроки обучения)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 сдачи тестирования.</a:t>
            </a:r>
          </a:p>
          <a:p>
            <a:pPr>
              <a:lnSpc>
                <a:spcPct val="150000"/>
              </a:lnSpc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неверных данных обратиться в приемную комиссию высшего учебного заведения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49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147248" cy="27754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ЕНТ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5526"/>
            <a:ext cx="8435280" cy="100811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6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запуска на тестирование при себе необходимо иметь: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6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личности;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6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 на тестирование;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6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Ручку с черной или синей пастой.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71716" y="1698531"/>
            <a:ext cx="752076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запрещенных предметов в зоне проверки металлоискателем, составляется акт и претендент не допускается к тестированию в текущем году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716" y="2418198"/>
            <a:ext cx="746723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Поступающий, вовлекший к участию в тестировании «подставное лицо», не допускается к тестированию в текущем году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317414"/>
            <a:ext cx="8435278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ОЗНАКОМТЕСЬ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правилами проведения ЕНТ;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заполните служебные сектора;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целостность, комплектность и качество печати книжки;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тестовые задания и заполните лист ответа;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СДАЙТЕ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лист ответов и книжку дежурному по аудитории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58632"/>
            <a:ext cx="760157" cy="7601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0" y="2418789"/>
            <a:ext cx="647164" cy="8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4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21555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389508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Выходить из аудитории без разрешения и сопровождения представителя Министерства;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Переговариваться, пересаживаться с места на место, обмениваться материалами тестирования и выносить материалы тестирования с аудитории;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средствами мобильной связи и другими электронными устройствами, учебно-методическими пособиями, шпаргалками, калькулятором;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порчу материалов тестирования (листов ответа и книжки);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корректирующую жидкость, закрашивать сектора, не предусмотренные для этого (номер листа ответов);</a:t>
            </a: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ru-RU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истечению времени тестирования необходимо сдать материалы дежурному, в противном случае результаты не принимаются.</a:t>
            </a:r>
            <a:endParaRPr lang="en-US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endParaRPr lang="en-US" sz="6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SzPct val="145000"/>
              <a:buFont typeface="Times New Roman" panose="02020603050405020304" pitchFamily="18" charset="0"/>
              <a:buChar char="×"/>
            </a:pPr>
            <a:r>
              <a:rPr lang="en-US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6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Намеренную порчу системы безопасности.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011910"/>
            <a:ext cx="1472838" cy="99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4350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</TotalTime>
  <Words>2713</Words>
  <Application>Microsoft Office PowerPoint</Application>
  <PresentationFormat>Экран (16:9)</PresentationFormat>
  <Paragraphs>481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Новшества ЕНТ - 2020</vt:lpstr>
      <vt:lpstr>Новшества ЕНТ - 2020</vt:lpstr>
      <vt:lpstr>Сроки ЕНТ -2020</vt:lpstr>
      <vt:lpstr> Подача заявления на ЕНТ:  Шаг.1</vt:lpstr>
      <vt:lpstr> Подача заявления на ЕНТ: Шаг.2 (после снятия режима ЧП)</vt:lpstr>
      <vt:lpstr> Получение пропуска для сдачи ЕНТ Шаг.3 (Для получения пропуска необходимо обратиться в приемную комиссию ВУЗа (после снятия режима ЧП) </vt:lpstr>
      <vt:lpstr>Проведение ЕНТ</vt:lpstr>
      <vt:lpstr>Запрещается</vt:lpstr>
      <vt:lpstr>Формат ЕНТ</vt:lpstr>
      <vt:lpstr>Формат ЕНТ</vt:lpstr>
      <vt:lpstr>Для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Проходные баллы 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Желаем удачи!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№ 1. «Қазақстанның ашық университеті»</dc:title>
  <dc:creator>Маликов Бахтияр Жайляуович</dc:creator>
  <cp:lastModifiedBy>Пользователь</cp:lastModifiedBy>
  <cp:revision>366</cp:revision>
  <cp:lastPrinted>2019-04-04T06:56:41Z</cp:lastPrinted>
  <dcterms:created xsi:type="dcterms:W3CDTF">2018-12-04T12:46:22Z</dcterms:created>
  <dcterms:modified xsi:type="dcterms:W3CDTF">2020-04-27T11:21:33Z</dcterms:modified>
</cp:coreProperties>
</file>